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3" r:id="rId3"/>
    <p:sldId id="262" r:id="rId4"/>
    <p:sldId id="264" r:id="rId5"/>
    <p:sldId id="265" r:id="rId6"/>
    <p:sldId id="279" r:id="rId7"/>
    <p:sldId id="266" r:id="rId8"/>
    <p:sldId id="269" r:id="rId9"/>
    <p:sldId id="277" r:id="rId10"/>
    <p:sldId id="278" r:id="rId11"/>
    <p:sldId id="283" r:id="rId12"/>
    <p:sldId id="285" r:id="rId13"/>
  </p:sldIdLst>
  <p:sldSz cx="9144000" cy="6858000" type="screen4x3"/>
  <p:notesSz cx="9926638" cy="6797675"/>
  <p:embeddedFontLst>
    <p:embeddedFont>
      <p:font typeface="ＭＳ Ｐゴシック" panose="020B0600070205080204" pitchFamily="34" charset="-128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366"/>
    <a:srgbClr val="B4CBEE"/>
    <a:srgbClr val="275EAF"/>
    <a:srgbClr val="91B4E7"/>
    <a:srgbClr val="2A67C0"/>
    <a:srgbClr val="0075EA"/>
    <a:srgbClr val="F28D2C"/>
    <a:srgbClr val="E6EEB4"/>
    <a:srgbClr val="D2D288"/>
    <a:srgbClr val="B5CB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34" autoAdjust="0"/>
    <p:restoredTop sz="88381" autoAdjust="0"/>
  </p:normalViewPr>
  <p:slideViewPr>
    <p:cSldViewPr>
      <p:cViewPr varScale="1">
        <p:scale>
          <a:sx n="78" d="100"/>
          <a:sy n="78" d="100"/>
        </p:scale>
        <p:origin x="1613" y="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1747" y="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CFBF3C-85DE-48C7-A957-37BC4679ED94}" type="doc">
      <dgm:prSet loTypeId="urn:microsoft.com/office/officeart/2005/8/layout/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D06A909C-F8B4-40F8-B0A2-F5E52F31311B}" type="pres">
      <dgm:prSet presAssocID="{08CFBF3C-85DE-48C7-A957-37BC4679ED9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</dgm:ptLst>
  <dgm:cxnLst>
    <dgm:cxn modelId="{46908CB8-1AC2-4F94-B118-626C522871EE}" type="presOf" srcId="{08CFBF3C-85DE-48C7-A957-37BC4679ED94}" destId="{D06A909C-F8B4-40F8-B0A2-F5E52F31311B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3" y="9"/>
            <a:ext cx="4302625" cy="340265"/>
          </a:xfrm>
          <a:prstGeom prst="rect">
            <a:avLst/>
          </a:prstGeom>
        </p:spPr>
        <p:txBody>
          <a:bodyPr vert="horz" lIns="91451" tIns="45724" rIns="91451" bIns="45724" rtlCol="0"/>
          <a:lstStyle>
            <a:lvl1pPr algn="l">
              <a:defRPr sz="11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1701" y="9"/>
            <a:ext cx="4302625" cy="340265"/>
          </a:xfrm>
          <a:prstGeom prst="rect">
            <a:avLst/>
          </a:prstGeom>
        </p:spPr>
        <p:txBody>
          <a:bodyPr vert="horz" lIns="91451" tIns="45724" rIns="91451" bIns="45724" rtlCol="0"/>
          <a:lstStyle>
            <a:lvl1pPr algn="r">
              <a:defRPr sz="1100"/>
            </a:lvl1pPr>
          </a:lstStyle>
          <a:p>
            <a:fld id="{A2AEF9DC-1605-41EE-B045-4790006C3E95}" type="datetimeFigureOut">
              <a:rPr lang="de-DE" smtClean="0"/>
              <a:t>03.05.2020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3" y="6456328"/>
            <a:ext cx="4302625" cy="340264"/>
          </a:xfrm>
          <a:prstGeom prst="rect">
            <a:avLst/>
          </a:prstGeom>
        </p:spPr>
        <p:txBody>
          <a:bodyPr vert="horz" lIns="91451" tIns="45724" rIns="91451" bIns="45724" rtlCol="0" anchor="b"/>
          <a:lstStyle>
            <a:lvl1pPr algn="l">
              <a:defRPr sz="11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1701" y="6456328"/>
            <a:ext cx="4302625" cy="340264"/>
          </a:xfrm>
          <a:prstGeom prst="rect">
            <a:avLst/>
          </a:prstGeom>
        </p:spPr>
        <p:txBody>
          <a:bodyPr vert="horz" lIns="91451" tIns="45724" rIns="91451" bIns="45724" rtlCol="0" anchor="b"/>
          <a:lstStyle>
            <a:lvl1pPr algn="r">
              <a:defRPr sz="1100"/>
            </a:lvl1pPr>
          </a:lstStyle>
          <a:p>
            <a:fld id="{2B2778A1-3459-439C-9127-B395E7C7CA5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9077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7" y="4"/>
            <a:ext cx="4301543" cy="339884"/>
          </a:xfrm>
          <a:prstGeom prst="rect">
            <a:avLst/>
          </a:prstGeom>
        </p:spPr>
        <p:txBody>
          <a:bodyPr vert="horz" lIns="91451" tIns="45724" rIns="91451" bIns="45724" rtlCol="0"/>
          <a:lstStyle>
            <a:lvl1pPr algn="l">
              <a:defRPr sz="11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2813" y="4"/>
            <a:ext cx="4301543" cy="339884"/>
          </a:xfrm>
          <a:prstGeom prst="rect">
            <a:avLst/>
          </a:prstGeom>
        </p:spPr>
        <p:txBody>
          <a:bodyPr vert="horz" lIns="91451" tIns="45724" rIns="91451" bIns="45724" rtlCol="0"/>
          <a:lstStyle>
            <a:lvl1pPr algn="r">
              <a:defRPr sz="1100"/>
            </a:lvl1pPr>
          </a:lstStyle>
          <a:p>
            <a:fld id="{A6AC1540-8D7D-472F-B3AF-FD4228784FB9}" type="datetimeFigureOut">
              <a:rPr lang="de-DE" smtClean="0"/>
              <a:t>03.05.2020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262313" y="506413"/>
            <a:ext cx="3402012" cy="2551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51" tIns="45724" rIns="91451" bIns="45724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666" y="3228900"/>
            <a:ext cx="7941310" cy="3058954"/>
          </a:xfrm>
          <a:prstGeom prst="rect">
            <a:avLst/>
          </a:prstGeom>
        </p:spPr>
        <p:txBody>
          <a:bodyPr vert="horz" lIns="91451" tIns="45724" rIns="91451" bIns="45724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7" y="6456616"/>
            <a:ext cx="4301543" cy="339884"/>
          </a:xfrm>
          <a:prstGeom prst="rect">
            <a:avLst/>
          </a:prstGeom>
        </p:spPr>
        <p:txBody>
          <a:bodyPr vert="horz" lIns="91451" tIns="45724" rIns="91451" bIns="45724" rtlCol="0" anchor="b"/>
          <a:lstStyle>
            <a:lvl1pPr algn="l">
              <a:defRPr sz="11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2813" y="6456616"/>
            <a:ext cx="4301543" cy="339884"/>
          </a:xfrm>
          <a:prstGeom prst="rect">
            <a:avLst/>
          </a:prstGeom>
        </p:spPr>
        <p:txBody>
          <a:bodyPr vert="horz" lIns="91451" tIns="45724" rIns="91451" bIns="45724" rtlCol="0" anchor="b"/>
          <a:lstStyle>
            <a:lvl1pPr algn="r">
              <a:defRPr sz="1100"/>
            </a:lvl1pPr>
          </a:lstStyle>
          <a:p>
            <a:fld id="{9797E860-8A2F-4082-9950-E9973EB88E19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7738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054">
              <a:defRPr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7E860-8A2F-4082-9950-E9973EB88E1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884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7E860-8A2F-4082-9950-E9973EB88E1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3760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mailto:mohammed.shareef@uni-Weimar" TargetMode="External"/><Relationship Id="rId2" Type="http://schemas.openxmlformats.org/officeDocument/2006/relationships/hyperlink" Target="mailto:nadeem.ahmad@uni-Weimar.de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6"/>
          <p:cNvSpPr>
            <a:spLocks noChangeArrowheads="1"/>
          </p:cNvSpPr>
          <p:nvPr userDrawn="1"/>
        </p:nvSpPr>
        <p:spPr bwMode="auto">
          <a:xfrm>
            <a:off x="10834" y="-169981"/>
            <a:ext cx="9303782" cy="7034877"/>
          </a:xfrm>
          <a:prstGeom prst="rect">
            <a:avLst/>
          </a:prstGeom>
          <a:solidFill>
            <a:srgbClr val="00336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1pPr>
            <a:lvl2pPr marL="742950" indent="-28575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2pPr>
            <a:lvl3pPr marL="11430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3pPr>
            <a:lvl4pPr marL="16002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4pPr>
            <a:lvl5pPr marL="20574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9pPr>
          </a:lstStyle>
          <a:p>
            <a:pPr>
              <a:defRPr/>
            </a:pPr>
            <a:endParaRPr lang="de-DE" altLang="de-DE" dirty="0">
              <a:solidFill>
                <a:schemeClr val="bg1"/>
              </a:solidFill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 userDrawn="1"/>
        </p:nvSpPr>
        <p:spPr>
          <a:xfrm>
            <a:off x="678820" y="2132856"/>
            <a:ext cx="8206680" cy="1015663"/>
          </a:xfrm>
          <a:prstGeom prst="rect">
            <a:avLst/>
          </a:prstGeom>
        </p:spPr>
        <p:txBody>
          <a:bodyPr>
            <a:sp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Linotype Syntax Com Bold" panose="020B0804020202020204" pitchFamily="34" charset="0"/>
                <a:ea typeface="+mj-ea"/>
                <a:cs typeface="+mj-cs"/>
              </a:defRPr>
            </a:lvl1pPr>
          </a:lstStyle>
          <a:p>
            <a:r>
              <a:rPr lang="en-US" sz="3000" b="1" i="0" u="none" strike="noStrike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rPr>
              <a:t>Point Localization with Trapezoidal mapping using randomized incremental algorithm </a:t>
            </a:r>
            <a:endParaRPr lang="en-US" sz="3000" b="0" i="0" u="none" strike="noStrike" kern="1200" baseline="0" dirty="0" smtClean="0">
              <a:solidFill>
                <a:schemeClr val="bg1"/>
              </a:solidFill>
              <a:latin typeface="+mn-lt"/>
              <a:ea typeface="+mj-ea"/>
              <a:cs typeface="+mj-cs"/>
            </a:endParaRPr>
          </a:p>
        </p:txBody>
      </p:sp>
      <p:sp>
        <p:nvSpPr>
          <p:cNvPr id="10" name="Rectangle 4"/>
          <p:cNvSpPr txBox="1">
            <a:spLocks noChangeArrowheads="1"/>
          </p:cNvSpPr>
          <p:nvPr userDrawn="1"/>
        </p:nvSpPr>
        <p:spPr>
          <a:xfrm>
            <a:off x="179512" y="24674"/>
            <a:ext cx="8465180" cy="338554"/>
          </a:xfrm>
          <a:prstGeom prst="rect">
            <a:avLst/>
          </a:prstGeom>
        </p:spPr>
        <p:txBody>
          <a:bodyPr wrap="square" anchor="b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LTSyntax Regular" panose="02000503040000020004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None/>
              <a:defRPr/>
            </a:pPr>
            <a:r>
              <a:rPr lang="de-DE" sz="1600" dirty="0">
                <a:latin typeface="+mn-lt"/>
                <a:cs typeface="Times New Roman" panose="02020603050405020304" pitchFamily="18" charset="0"/>
              </a:rPr>
              <a:t>Weimar,  Germany, </a:t>
            </a:r>
            <a:r>
              <a:rPr lang="de-DE" sz="1600" dirty="0" smtClean="0">
                <a:latin typeface="+mn-lt"/>
                <a:cs typeface="Times New Roman" panose="02020603050405020304" pitchFamily="18" charset="0"/>
              </a:rPr>
              <a:t>May 03, </a:t>
            </a:r>
            <a:r>
              <a:rPr lang="de-DE" sz="1600" dirty="0" smtClean="0">
                <a:latin typeface="+mn-lt"/>
                <a:cs typeface="Times New Roman" panose="02020603050405020304" pitchFamily="18" charset="0"/>
              </a:rPr>
              <a:t>2020</a:t>
            </a:r>
            <a:endParaRPr lang="de-DE" sz="1600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 userDrawn="1"/>
        </p:nvSpPr>
        <p:spPr>
          <a:xfrm>
            <a:off x="341276" y="4688081"/>
            <a:ext cx="8141652" cy="1323439"/>
          </a:xfrm>
          <a:prstGeom prst="rect">
            <a:avLst/>
          </a:prstGeom>
        </p:spPr>
        <p:txBody>
          <a:bodyPr anchor="b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LTSyntax Regular" panose="02000503040000020004" pitchFamily="2" charset="0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77800" algn="l"/>
              </a:tabLst>
              <a:defRPr/>
            </a:pP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Chair of 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 Virtual Reality     	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	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           </a:t>
            </a:r>
            <a:r>
              <a:rPr lang="en-US" sz="1600" baseline="0" dirty="0" err="1" smtClean="0">
                <a:latin typeface="+mn-lt"/>
                <a:cs typeface="Times New Roman" panose="02020603050405020304" pitchFamily="18" charset="0"/>
              </a:rPr>
              <a:t>Nadeem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 Ahmad &amp; Mohammed Shareef</a:t>
            </a:r>
            <a:endParaRPr lang="en-US" sz="1600" baseline="0" dirty="0" smtClean="0">
              <a:latin typeface="+mn-lt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77800" algn="l"/>
              </a:tabLst>
              <a:defRPr/>
            </a:pP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Bauhaus </a:t>
            </a:r>
            <a:r>
              <a:rPr lang="en-US" sz="1600" baseline="0" dirty="0">
                <a:latin typeface="+mn-lt"/>
                <a:cs typeface="Times New Roman" panose="02020603050405020304" pitchFamily="18" charset="0"/>
              </a:rPr>
              <a:t>University 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Weimar		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           </a:t>
            </a:r>
            <a:r>
              <a:rPr lang="en-US" sz="1600" baseline="0" dirty="0" err="1" smtClean="0">
                <a:latin typeface="+mn-lt"/>
                <a:cs typeface="Times New Roman" panose="02020603050405020304" pitchFamily="18" charset="0"/>
              </a:rPr>
              <a:t>Matrikelnr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. 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119371 &amp; 119492</a:t>
            </a:r>
            <a:endParaRPr lang="en-US" sz="1600" baseline="0" dirty="0">
              <a:latin typeface="+mn-lt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77800" algn="l"/>
              </a:tabLst>
              <a:defRPr/>
            </a:pPr>
            <a:r>
              <a:rPr lang="en-US" sz="1600" b="0" i="0" kern="1200" dirty="0" err="1" smtClean="0">
                <a:solidFill>
                  <a:schemeClr val="bg1"/>
                </a:solidFill>
                <a:effectLst/>
                <a:latin typeface="+mn-lt"/>
                <a:ea typeface="+mn-ea"/>
                <a:cs typeface="Times New Roman" panose="02020603050405020304" pitchFamily="18" charset="0"/>
              </a:rPr>
              <a:t>Bauhausstraße</a:t>
            </a:r>
            <a:r>
              <a:rPr lang="en-US" sz="1600" b="0" i="0" kern="120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Times New Roman" panose="02020603050405020304" pitchFamily="18" charset="0"/>
              </a:rPr>
              <a:t> 11, </a:t>
            </a:r>
            <a:r>
              <a:rPr lang="en-US" sz="1600" baseline="0" dirty="0">
                <a:latin typeface="+mn-lt"/>
                <a:cs typeface="Times New Roman" panose="02020603050405020304" pitchFamily="18" charset="0"/>
              </a:rPr>
              <a:t>99423 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Weimar	</a:t>
            </a:r>
            <a:r>
              <a:rPr lang="en-US" sz="1600" baseline="0" dirty="0" smtClean="0">
                <a:latin typeface="+mn-lt"/>
                <a:cs typeface="Times New Roman" panose="02020603050405020304" pitchFamily="18" charset="0"/>
              </a:rPr>
              <a:t>                             </a:t>
            </a: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</a:rPr>
              <a:t>Email</a:t>
            </a: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</a:rPr>
              <a:t>: </a:t>
            </a: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  <a:hlinkClick r:id="rId2"/>
              </a:rPr>
              <a:t>nadeem.ahmad@uni-Weimar.de</a:t>
            </a:r>
            <a:endParaRPr lang="en-US" sz="1600" kern="1200" baseline="0" dirty="0" smtClean="0">
              <a:solidFill>
                <a:schemeClr val="bg1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>
                <a:tab pos="177800" algn="l"/>
              </a:tabLst>
              <a:defRPr/>
            </a:pP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</a:rPr>
              <a:t>						     </a:t>
            </a: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  <a:hlinkClick r:id="rId3"/>
              </a:rPr>
              <a:t>mohammed.shareef@uni-Weimar</a:t>
            </a:r>
            <a:r>
              <a:rPr lang="en-US" sz="1600" kern="1200" baseline="0" dirty="0" smtClean="0">
                <a:solidFill>
                  <a:schemeClr val="bg1"/>
                </a:solidFill>
                <a:latin typeface="+mn-lt"/>
                <a:ea typeface="+mn-ea"/>
                <a:cs typeface="Times New Roman" panose="02020603050405020304" pitchFamily="18" charset="0"/>
              </a:rPr>
              <a:t>.de</a:t>
            </a:r>
            <a:endParaRPr lang="en-US" sz="1600" kern="1200" baseline="0" dirty="0" smtClean="0">
              <a:solidFill>
                <a:schemeClr val="bg1"/>
              </a:solidFill>
              <a:latin typeface="+mn-lt"/>
              <a:ea typeface="+mn-ea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  <a:tabLst>
                <a:tab pos="177800" algn="l"/>
              </a:tabLst>
              <a:defRPr/>
            </a:pPr>
            <a:endParaRPr lang="en-US" sz="1600" baseline="0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2" name="Picture 2" descr="C:\Users\codu6475\Desktop\einzeilig_C0_M50_Y100_K0.tif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2972" y="6011520"/>
            <a:ext cx="3538538" cy="411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3"/>
          <p:cNvSpPr txBox="1">
            <a:spLocks noChangeArrowheads="1"/>
          </p:cNvSpPr>
          <p:nvPr userDrawn="1"/>
        </p:nvSpPr>
        <p:spPr>
          <a:xfrm>
            <a:off x="678820" y="1139260"/>
            <a:ext cx="8206680" cy="584775"/>
          </a:xfrm>
          <a:prstGeom prst="rect">
            <a:avLst/>
          </a:prstGeom>
        </p:spPr>
        <p:txBody>
          <a:bodyPr>
            <a:sp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Linotype Syntax Com Bold" panose="020B08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200" b="1" baseline="0" dirty="0" smtClean="0">
                <a:latin typeface="+mn-lt"/>
                <a:cs typeface="Times New Roman" panose="02020603050405020304" pitchFamily="18" charset="0"/>
              </a:rPr>
              <a:t>Real Time Rendering -1</a:t>
            </a:r>
            <a:endParaRPr lang="en-US" sz="3200" b="1" baseline="0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0765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/>
          <p:nvPr userDrawn="1"/>
        </p:nvSpPr>
        <p:spPr>
          <a:xfrm>
            <a:off x="-6121" y="6340272"/>
            <a:ext cx="2105277" cy="245437"/>
          </a:xfrm>
          <a:prstGeom prst="rect">
            <a:avLst/>
          </a:prstGeom>
          <a:solidFill>
            <a:srgbClr val="003366"/>
          </a:solidFill>
          <a:ln>
            <a:noFill/>
          </a:ln>
          <a:effectLst>
            <a:outerShdw blurRad="50800" dist="38100" dir="4800000" sx="101000" sy="101000" algn="t" rotWithShape="0">
              <a:prstClr val="black">
                <a:alpha val="3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DE" sz="1100" dirty="0">
                <a:latin typeface="Linotype Syntax Com Regular" panose="020B0604020202020204" pitchFamily="34" charset="0"/>
              </a:rPr>
              <a:t> </a:t>
            </a:r>
            <a:r>
              <a:rPr lang="de-DE" sz="1100" b="0" dirty="0">
                <a:latin typeface="Linotype Syntax Com Regular" panose="020B0604020202020204" pitchFamily="34" charset="0"/>
              </a:rPr>
              <a:t>Bauhaus-Universität Weimar</a:t>
            </a:r>
          </a:p>
        </p:txBody>
      </p:sp>
      <p:sp>
        <p:nvSpPr>
          <p:cNvPr id="14" name="Rectangle 5"/>
          <p:cNvSpPr txBox="1">
            <a:spLocks noChangeArrowheads="1"/>
          </p:cNvSpPr>
          <p:nvPr userDrawn="1"/>
        </p:nvSpPr>
        <p:spPr>
          <a:xfrm>
            <a:off x="2168412" y="6309320"/>
            <a:ext cx="6975588" cy="36004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 anchorCtr="0"/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defRPr sz="800" kern="1200">
                <a:solidFill>
                  <a:schemeClr val="tx1"/>
                </a:solidFill>
                <a:latin typeface="Linotype Syntax Com Regular" pitchFamily="34" charset="0"/>
                <a:ea typeface="ＭＳ Ｐゴシック" charset="-128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1800"/>
              </a:lnSpc>
              <a:spcBef>
                <a:spcPct val="20000"/>
              </a:spcBef>
              <a:buFont typeface="Linotype Syntax Com" charset="0"/>
              <a:buChar char="•"/>
              <a:defRPr sz="14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har char="–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9pPr>
          </a:lstStyle>
          <a:p>
            <a:pPr>
              <a:defRPr/>
            </a:pPr>
            <a:r>
              <a:rPr lang="de-DE" altLang="de-DE" sz="1000" noProof="0" dirty="0" smtClean="0">
                <a:latin typeface="Linotype Syntax Com"/>
                <a:cs typeface="Times New Roman" panose="02020603050405020304" pitchFamily="18" charset="0"/>
              </a:rPr>
              <a:t>Chair</a:t>
            </a:r>
            <a:r>
              <a:rPr lang="de-DE" altLang="de-DE" sz="1000" baseline="0" noProof="0" dirty="0" smtClean="0">
                <a:latin typeface="Linotype Syntax Com"/>
                <a:cs typeface="Times New Roman" panose="02020603050405020304" pitchFamily="18" charset="0"/>
              </a:rPr>
              <a:t> of </a:t>
            </a:r>
            <a:r>
              <a:rPr lang="de-DE" altLang="de-DE" sz="1000" baseline="0" noProof="0" dirty="0" smtClean="0">
                <a:latin typeface="Linotype Syntax Com"/>
                <a:cs typeface="Times New Roman" panose="02020603050405020304" pitchFamily="18" charset="0"/>
              </a:rPr>
              <a:t>Virtual Reality</a:t>
            </a:r>
            <a:r>
              <a:rPr lang="de-DE" altLang="de-DE" sz="1000" noProof="0" dirty="0" smtClean="0">
                <a:latin typeface="Linotype Syntax Com"/>
                <a:cs typeface="Times New Roman" panose="02020603050405020304" pitchFamily="18" charset="0"/>
              </a:rPr>
              <a:t> </a:t>
            </a:r>
            <a:r>
              <a:rPr lang="de-DE" altLang="de-DE" sz="1000" baseline="0" noProof="0" dirty="0" smtClean="0">
                <a:latin typeface="Linotype Syntax Com"/>
                <a:cs typeface="Times New Roman" panose="02020603050405020304" pitchFamily="18" charset="0"/>
              </a:rPr>
              <a:t> </a:t>
            </a:r>
            <a:endParaRPr lang="de-DE" altLang="de-DE" sz="1000" baseline="0" noProof="0" dirty="0">
              <a:latin typeface="Linotype Syntax Com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de-DE" sz="1000" baseline="0" noProof="0" dirty="0">
                <a:latin typeface="Linotype Syntax Com"/>
                <a:cs typeface="Times New Roman" panose="02020603050405020304" pitchFamily="18" charset="0"/>
              </a:rPr>
              <a:t>Weimar, Germany – </a:t>
            </a:r>
            <a:r>
              <a:rPr lang="de-DE" sz="1000" baseline="0" noProof="0" dirty="0" smtClean="0">
                <a:latin typeface="Linotype Syntax Com"/>
                <a:cs typeface="Times New Roman" panose="02020603050405020304" pitchFamily="18" charset="0"/>
              </a:rPr>
              <a:t>May 03, </a:t>
            </a:r>
            <a:r>
              <a:rPr lang="de-DE" sz="1000" baseline="0" noProof="0" dirty="0" smtClean="0">
                <a:latin typeface="Linotype Syntax Com"/>
                <a:cs typeface="Times New Roman" panose="02020603050405020304" pitchFamily="18" charset="0"/>
              </a:rPr>
              <a:t>2020</a:t>
            </a:r>
            <a:endParaRPr lang="de-DE" altLang="de-DE" sz="1000" noProof="0" dirty="0">
              <a:latin typeface="Linotype Syntax Com"/>
              <a:cs typeface="Times New Roman" panose="02020603050405020304" pitchFamily="18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auto">
          <a:xfrm>
            <a:off x="0" y="0"/>
            <a:ext cx="9144000" cy="836712"/>
          </a:xfrm>
          <a:prstGeom prst="rect">
            <a:avLst/>
          </a:prstGeom>
          <a:solidFill>
            <a:srgbClr val="003366"/>
          </a:solidFill>
          <a:ln>
            <a:noFill/>
          </a:ln>
          <a:effectLst>
            <a:outerShdw blurRad="63500" dist="25400" dir="5400000" sx="101000" sy="101000" algn="t" rotWithShape="0">
              <a:prstClr val="black">
                <a:alpha val="4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1pPr>
            <a:lvl2pPr marL="742950" indent="-28575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2pPr>
            <a:lvl3pPr marL="11430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3pPr>
            <a:lvl4pPr marL="16002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4pPr>
            <a:lvl5pPr marL="2057400" indent="-228600"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00">
                <a:solidFill>
                  <a:schemeClr val="tx1"/>
                </a:solidFill>
                <a:latin typeface="Linotype Syntax Com" charset="0"/>
                <a:ea typeface="ＭＳ Ｐゴシック" charset="-128"/>
              </a:defRPr>
            </a:lvl9pPr>
          </a:lstStyle>
          <a:p>
            <a:pPr>
              <a:defRPr/>
            </a:pPr>
            <a:endParaRPr lang="de-DE" altLang="de-DE">
              <a:solidFill>
                <a:schemeClr val="bg1"/>
              </a:solidFill>
            </a:endParaRPr>
          </a:p>
        </p:txBody>
      </p:sp>
      <p:sp>
        <p:nvSpPr>
          <p:cNvPr id="6" name="Rectangle 5"/>
          <p:cNvSpPr txBox="1">
            <a:spLocks noChangeArrowheads="1"/>
          </p:cNvSpPr>
          <p:nvPr userDrawn="1"/>
        </p:nvSpPr>
        <p:spPr>
          <a:xfrm>
            <a:off x="8297366" y="6422293"/>
            <a:ext cx="576064" cy="24706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 anchorCtr="0"/>
          <a:lstStyle>
            <a:defPPr>
              <a:defRPr lang="de-DE"/>
            </a:defPPr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defRPr sz="800" kern="1200">
                <a:solidFill>
                  <a:schemeClr val="tx1"/>
                </a:solidFill>
                <a:latin typeface="Linotype Syntax Com Regular" pitchFamily="34" charset="0"/>
                <a:ea typeface="ＭＳ Ｐゴシック" charset="-128"/>
                <a:cs typeface="+mn-cs"/>
              </a:defRPr>
            </a:lvl1pPr>
            <a:lvl2pPr marL="742950" indent="-285750" algn="l" defTabSz="914400" rtl="0" eaLnBrk="1" latinLnBrk="0" hangingPunct="1">
              <a:lnSpc>
                <a:spcPts val="1800"/>
              </a:lnSpc>
              <a:spcBef>
                <a:spcPct val="20000"/>
              </a:spcBef>
              <a:buFont typeface="Linotype Syntax Com" charset="0"/>
              <a:buChar char="•"/>
              <a:defRPr sz="14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Char char="–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5pPr>
            <a:lvl6pPr marL="25146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6pPr>
            <a:lvl7pPr marL="29718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7pPr>
            <a:lvl8pPr marL="34290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8pPr>
            <a:lvl9pPr marL="3886200" indent="-228600" algn="l" defTabSz="914400" rtl="0" eaLnBrk="0" fontAlgn="base" latinLnBrk="0" hangingPunct="0">
              <a:spcBef>
                <a:spcPct val="20000"/>
              </a:spcBef>
              <a:spcAft>
                <a:spcPct val="0"/>
              </a:spcAft>
              <a:buChar char="»"/>
              <a:defRPr sz="1200" kern="1200">
                <a:solidFill>
                  <a:schemeClr val="tx1"/>
                </a:solidFill>
                <a:latin typeface="Linotype Syntax Com" charset="0"/>
                <a:ea typeface="ＭＳ Ｐゴシック" charset="-128"/>
                <a:cs typeface="+mn-cs"/>
              </a:defRPr>
            </a:lvl9pPr>
          </a:lstStyle>
          <a:p>
            <a:pPr algn="r">
              <a:defRPr/>
            </a:pPr>
            <a:fld id="{21E0A458-24B4-4A43-8FE2-DD6B709A44E8}" type="slidenum">
              <a:rPr lang="de-DE" altLang="de-DE" sz="1000" smtClean="0"/>
              <a:t>‹#›</a:t>
            </a:fld>
            <a:endParaRPr lang="de-DE" altLang="de-DE" sz="1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51521" y="154868"/>
            <a:ext cx="8713788" cy="52697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solidFill>
                  <a:schemeClr val="bg1"/>
                </a:solidFill>
                <a:latin typeface="Linotype Syntax Com"/>
                <a:cs typeface="Times New Roman" panose="02020603050405020304" pitchFamily="18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251521" y="1026409"/>
            <a:ext cx="8713788" cy="495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200">
                <a:latin typeface="+mn-lt"/>
                <a:cs typeface="Times New Roman" panose="02020603050405020304" pitchFamily="18" charset="0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251521" y="1686435"/>
            <a:ext cx="8713788" cy="4262846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Linotype Syntax Com"/>
                <a:cs typeface="Times New Roman" panose="02020603050405020304" pitchFamily="18" charset="0"/>
              </a:defRPr>
            </a:lvl1pPr>
            <a:lvl2pPr>
              <a:defRPr sz="1600">
                <a:latin typeface="Linotype Syntax Com"/>
                <a:cs typeface="Times New Roman" panose="02020603050405020304" pitchFamily="18" charset="0"/>
              </a:defRPr>
            </a:lvl2pPr>
            <a:lvl3pPr>
              <a:defRPr sz="1600">
                <a:latin typeface="Linotype Syntax Com"/>
                <a:cs typeface="Times New Roman" panose="02020603050405020304" pitchFamily="18" charset="0"/>
              </a:defRPr>
            </a:lvl3pPr>
            <a:lvl4pPr>
              <a:defRPr sz="1600">
                <a:latin typeface="Linotype Syntax Com"/>
                <a:cs typeface="Times New Roman" panose="02020603050405020304" pitchFamily="18" charset="0"/>
              </a:defRPr>
            </a:lvl4pPr>
            <a:lvl5pPr>
              <a:defRPr sz="1600">
                <a:latin typeface="Linotype Syntax Com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83183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934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9813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>
                <a:latin typeface="+mn-lt"/>
              </a:rPr>
              <a:t>Software Demonstration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79512" y="966354"/>
            <a:ext cx="8713788" cy="4262846"/>
          </a:xfrm>
        </p:spPr>
        <p:txBody>
          <a:bodyPr/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24292E"/>
                </a:solidFill>
                <a:latin typeface="SFMono-Regular"/>
              </a:rPr>
              <a:t>Clicking the right or middle mouse button will position a search point in the plane (blue). If a search point has been placed, clicking the “Map" button will not only create a trapezoidal map (and accompanying search structure), but will run a point query on the given search point. The output of the query will appear after the tree output on the command-line and consists of the nodes visited and the number of steps needed to locate the point (which will very, as the algorithm is random</a:t>
            </a:r>
            <a:r>
              <a:rPr lang="en-US" sz="2400" dirty="0" smtClean="0">
                <a:solidFill>
                  <a:srgbClr val="24292E"/>
                </a:solidFill>
                <a:latin typeface="SFMono-Regular"/>
              </a:rPr>
              <a:t>).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dirty="0">
              <a:solidFill>
                <a:srgbClr val="24292E"/>
              </a:solidFill>
              <a:latin typeface="+mn-l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24292E"/>
                </a:solidFill>
                <a:latin typeface="SFMono-Regular"/>
              </a:rPr>
              <a:t>The “Back" button will clear trapezoidal and query calculations, leaving the segments intact. The “Restart" button will clear all data structures, including the segments.</a:t>
            </a:r>
            <a:endParaRPr lang="en-US" sz="2400" dirty="0">
              <a:latin typeface="Arial" panose="020B0604020202020204" pitchFamily="34" charset="0"/>
            </a:endParaRP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23058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2198825138"/>
              </p:ext>
            </p:extLst>
          </p:nvPr>
        </p:nvGraphicFramePr>
        <p:xfrm>
          <a:off x="1187624" y="980728"/>
          <a:ext cx="7128792" cy="511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7" name="Inhaltsplatzhalter 1"/>
          <p:cNvSpPr>
            <a:spLocks noGrp="1"/>
          </p:cNvSpPr>
          <p:nvPr>
            <p:ph sz="quarter" idx="10"/>
          </p:nvPr>
        </p:nvSpPr>
        <p:spPr>
          <a:xfrm>
            <a:off x="251521" y="154868"/>
            <a:ext cx="8713788" cy="526976"/>
          </a:xfrm>
        </p:spPr>
        <p:txBody>
          <a:bodyPr/>
          <a:lstStyle/>
          <a:p>
            <a:r>
              <a:rPr lang="de-DE" dirty="0" smtClean="0">
                <a:latin typeface="+mn-lt"/>
              </a:rPr>
              <a:t>Software Demonstration</a:t>
            </a:r>
            <a:endParaRPr lang="en-IN" dirty="0">
              <a:latin typeface="+mn-lt"/>
            </a:endParaRPr>
          </a:p>
        </p:txBody>
      </p:sp>
      <p:pic>
        <p:nvPicPr>
          <p:cNvPr id="2" name="pp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48402" y="908720"/>
            <a:ext cx="8784976" cy="4659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828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6711"/>
            <a:ext cx="9144000" cy="5465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35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7BBF4325-3565-4DF6-9BBB-53CB1A97D62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>
                <a:latin typeface="+mn-lt"/>
              </a:rPr>
              <a:t>Introduction</a:t>
            </a:r>
            <a:endParaRPr lang="en-US" dirty="0">
              <a:latin typeface="+mn-lt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572" y="1181199"/>
            <a:ext cx="3986571" cy="4264025"/>
          </a:xfrm>
        </p:spPr>
      </p:pic>
      <p:sp>
        <p:nvSpPr>
          <p:cNvPr id="8" name="Content Placeholder 7"/>
          <p:cNvSpPr>
            <a:spLocks noGrp="1"/>
          </p:cNvSpPr>
          <p:nvPr>
            <p:ph sz="quarter" idx="12"/>
          </p:nvPr>
        </p:nvSpPr>
        <p:spPr>
          <a:xfrm>
            <a:off x="179512" y="1052736"/>
            <a:ext cx="8713788" cy="5616625"/>
          </a:xfrm>
        </p:spPr>
        <p:txBody>
          <a:bodyPr/>
          <a:lstStyle/>
          <a:p>
            <a:endParaRPr lang="en-IN" dirty="0"/>
          </a:p>
          <a:p>
            <a:endParaRPr lang="en-IN" sz="1800" dirty="0"/>
          </a:p>
          <a:p>
            <a:r>
              <a:rPr lang="en-GB" sz="1800" dirty="0"/>
              <a:t>Point location query: Given a map of n </a:t>
            </a:r>
            <a:endParaRPr lang="en-GB" sz="1800" dirty="0" smtClean="0"/>
          </a:p>
          <a:p>
            <a:pPr marL="0" indent="0">
              <a:buNone/>
            </a:pPr>
            <a:r>
              <a:rPr lang="en-GB" sz="1800" dirty="0" smtClean="0"/>
              <a:t>     edges and a query point </a:t>
            </a:r>
            <a:r>
              <a:rPr lang="en-GB" sz="1800" b="1" dirty="0" smtClean="0"/>
              <a:t>q </a:t>
            </a:r>
            <a:r>
              <a:rPr lang="en-GB" sz="1800" dirty="0" smtClean="0"/>
              <a:t>speciﬁed by </a:t>
            </a:r>
          </a:p>
          <a:p>
            <a:pPr marL="0" indent="0">
              <a:buNone/>
            </a:pPr>
            <a:r>
              <a:rPr lang="en-GB" sz="1800" dirty="0" smtClean="0"/>
              <a:t>     its coordinates, ﬁnd the region of the </a:t>
            </a:r>
          </a:p>
          <a:p>
            <a:pPr marL="0" indent="0">
              <a:buNone/>
            </a:pPr>
            <a:r>
              <a:rPr lang="en-GB" sz="1800" dirty="0" smtClean="0"/>
              <a:t>     map that containing point </a:t>
            </a:r>
            <a:r>
              <a:rPr lang="en-GB" sz="1800" b="1" dirty="0" smtClean="0"/>
              <a:t>q.</a:t>
            </a:r>
          </a:p>
          <a:p>
            <a:pPr marL="0" indent="0">
              <a:buNone/>
            </a:pPr>
            <a:endParaRPr lang="en-GB" sz="1800" b="1" dirty="0" smtClean="0"/>
          </a:p>
          <a:p>
            <a:r>
              <a:rPr lang="en-GB" sz="1800" dirty="0" smtClean="0"/>
              <a:t>Regions are the planar sub-division </a:t>
            </a:r>
          </a:p>
          <a:p>
            <a:pPr marL="0" indent="0">
              <a:buNone/>
            </a:pPr>
            <a:r>
              <a:rPr lang="en-GB" sz="1800" dirty="0" smtClean="0"/>
              <a:t>     of the map, which are denoted as f0,f1 </a:t>
            </a:r>
          </a:p>
          <a:p>
            <a:pPr marL="0" indent="0">
              <a:buNone/>
            </a:pPr>
            <a:r>
              <a:rPr lang="en-GB" sz="1800" dirty="0"/>
              <a:t> </a:t>
            </a:r>
            <a:r>
              <a:rPr lang="en-GB" sz="1800" dirty="0" smtClean="0"/>
              <a:t>    etc. in given figure.</a:t>
            </a:r>
          </a:p>
        </p:txBody>
      </p:sp>
    </p:spTree>
    <p:extLst>
      <p:ext uri="{BB962C8B-B14F-4D97-AF65-F5344CB8AC3E}">
        <p14:creationId xmlns:p14="http://schemas.microsoft.com/office/powerpoint/2010/main" val="1004629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8FF143D3-F732-4F07-992D-73A2CD270F8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>
                <a:latin typeface="+mn-lt"/>
              </a:rPr>
              <a:t>Task solved in  java GUI</a:t>
            </a:r>
            <a:endParaRPr lang="en-US" dirty="0">
              <a:latin typeface="+mn-lt"/>
            </a:endParaRPr>
          </a:p>
        </p:txBody>
      </p:sp>
      <p:sp>
        <p:nvSpPr>
          <p:cNvPr id="7" name="Rechteck 6"/>
          <p:cNvSpPr/>
          <p:nvPr/>
        </p:nvSpPr>
        <p:spPr>
          <a:xfrm>
            <a:off x="36346" y="908720"/>
            <a:ext cx="80696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Trapezoidal mapping using a randomized incremental algorithm in Java GUI, where set of line segments represent as a 16-states of Germany.</a:t>
            </a:r>
            <a:endParaRPr lang="de-DE" sz="2000" dirty="0" smtClean="0"/>
          </a:p>
        </p:txBody>
      </p:sp>
      <p:sp>
        <p:nvSpPr>
          <p:cNvPr id="5" name="Rechteck 6"/>
          <p:cNvSpPr/>
          <p:nvPr/>
        </p:nvSpPr>
        <p:spPr>
          <a:xfrm>
            <a:off x="323528" y="1855358"/>
            <a:ext cx="80696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30" y="1688614"/>
            <a:ext cx="8655342" cy="447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76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BC5B48FA-F485-4173-86AD-CB4FEB0DE3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>
                <a:latin typeface="+mn-lt"/>
              </a:rPr>
              <a:t>Implementation</a:t>
            </a:r>
            <a:endParaRPr lang="en-US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78B2706-B00C-4C85-A9CB-EB803726A95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216292" y="980728"/>
            <a:ext cx="8713788" cy="4896544"/>
          </a:xfrm>
        </p:spPr>
        <p:txBody>
          <a:bodyPr/>
          <a:lstStyle/>
          <a:p>
            <a:r>
              <a:rPr lang="en-US" sz="2400" dirty="0" smtClean="0">
                <a:latin typeface="+mn-lt"/>
              </a:rPr>
              <a:t>Input data is given through a </a:t>
            </a:r>
            <a:r>
              <a:rPr lang="en-US" sz="2400" dirty="0" err="1" smtClean="0">
                <a:latin typeface="+mn-lt"/>
              </a:rPr>
              <a:t>Jswing</a:t>
            </a:r>
            <a:r>
              <a:rPr lang="en-US" sz="2400" dirty="0" smtClean="0">
                <a:latin typeface="+mn-lt"/>
              </a:rPr>
              <a:t> GUI e.g. points, line segments and retrieving point.</a:t>
            </a:r>
          </a:p>
          <a:p>
            <a:r>
              <a:rPr lang="en-US" sz="2400" dirty="0" err="1" smtClean="0">
                <a:latin typeface="+mn-lt"/>
              </a:rPr>
              <a:t>Jframe</a:t>
            </a:r>
            <a:r>
              <a:rPr lang="en-US" sz="2400" dirty="0" smtClean="0">
                <a:latin typeface="+mn-lt"/>
              </a:rPr>
              <a:t> of size 600*600 is taken as a bounding box.</a:t>
            </a:r>
          </a:p>
          <a:p>
            <a:r>
              <a:rPr lang="en-US" sz="2400" dirty="0" smtClean="0">
                <a:latin typeface="+mn-lt"/>
              </a:rPr>
              <a:t>In an </a:t>
            </a:r>
            <a:r>
              <a:rPr lang="en-US" sz="2400" dirty="0" err="1" smtClean="0">
                <a:latin typeface="+mn-lt"/>
              </a:rPr>
              <a:t>Jframe</a:t>
            </a:r>
            <a:r>
              <a:rPr lang="en-US" sz="2400" dirty="0" smtClean="0">
                <a:latin typeface="+mn-lt"/>
              </a:rPr>
              <a:t> content pane, Left mouse click is used to draw successive points of a line segment in a panel.</a:t>
            </a:r>
          </a:p>
          <a:p>
            <a:r>
              <a:rPr lang="en-US" sz="2400" dirty="0" smtClean="0">
                <a:latin typeface="+mn-lt"/>
              </a:rPr>
              <a:t>Graphics package of  </a:t>
            </a:r>
            <a:r>
              <a:rPr lang="en-US" sz="2400" dirty="0" err="1" smtClean="0">
                <a:latin typeface="+mn-lt"/>
              </a:rPr>
              <a:t>Jswing</a:t>
            </a:r>
            <a:r>
              <a:rPr lang="en-US" sz="2400" dirty="0" smtClean="0">
                <a:latin typeface="+mn-lt"/>
              </a:rPr>
              <a:t> is used to draw line segments, points , and to extend vertical lines, which form trapezoids.</a:t>
            </a:r>
          </a:p>
          <a:p>
            <a:r>
              <a:rPr lang="en-US" sz="2400" dirty="0" err="1" smtClean="0">
                <a:latin typeface="+mn-lt"/>
              </a:rPr>
              <a:t>Jbutton</a:t>
            </a:r>
            <a:r>
              <a:rPr lang="en-US" sz="2400" dirty="0" smtClean="0">
                <a:latin typeface="+mn-lt"/>
              </a:rPr>
              <a:t> </a:t>
            </a:r>
            <a:r>
              <a:rPr lang="en-US" sz="2400" b="1" dirty="0" smtClean="0">
                <a:latin typeface="+mn-lt"/>
              </a:rPr>
              <a:t>“Map” </a:t>
            </a:r>
            <a:r>
              <a:rPr lang="en-US" sz="2400" dirty="0" smtClean="0">
                <a:latin typeface="+mn-lt"/>
              </a:rPr>
              <a:t>is used to sub-divide the bounding box into trapezoids according to drawn line segments and also to localize the query poin</a:t>
            </a:r>
            <a:r>
              <a:rPr lang="en-US" sz="2400" dirty="0" smtClean="0">
                <a:latin typeface="+mn-lt"/>
              </a:rPr>
              <a:t>t.</a:t>
            </a:r>
          </a:p>
          <a:p>
            <a:r>
              <a:rPr lang="en-US" sz="2400" dirty="0" err="1" smtClean="0">
                <a:latin typeface="+mn-lt"/>
              </a:rPr>
              <a:t>Jbutton</a:t>
            </a:r>
            <a:r>
              <a:rPr lang="en-US" sz="2400" dirty="0" smtClean="0">
                <a:latin typeface="+mn-lt"/>
              </a:rPr>
              <a:t> </a:t>
            </a:r>
            <a:r>
              <a:rPr lang="en-US" sz="2400" b="1" dirty="0" smtClean="0">
                <a:latin typeface="+mn-lt"/>
              </a:rPr>
              <a:t>“Restart” </a:t>
            </a:r>
            <a:r>
              <a:rPr lang="en-US" sz="2400" dirty="0" smtClean="0">
                <a:latin typeface="+mn-lt"/>
              </a:rPr>
              <a:t>is used to erase all existing segments from GUI.</a:t>
            </a:r>
          </a:p>
          <a:p>
            <a:r>
              <a:rPr lang="en-US" sz="2400" dirty="0" err="1" smtClean="0">
                <a:latin typeface="+mn-lt"/>
              </a:rPr>
              <a:t>Jbutton</a:t>
            </a:r>
            <a:r>
              <a:rPr lang="en-US" sz="2400" dirty="0" smtClean="0">
                <a:latin typeface="+mn-lt"/>
              </a:rPr>
              <a:t> </a:t>
            </a:r>
            <a:r>
              <a:rPr lang="en-US" sz="2400" b="1" dirty="0" smtClean="0">
                <a:latin typeface="+mn-lt"/>
              </a:rPr>
              <a:t>“Back” </a:t>
            </a:r>
            <a:r>
              <a:rPr lang="en-US" sz="2400" dirty="0" smtClean="0">
                <a:latin typeface="+mn-lt"/>
              </a:rPr>
              <a:t>is used to erase the last segment entry from GUI.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43841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463AE34E-0172-4EC5-B3F3-53D43F3F6DD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1520" y="188640"/>
            <a:ext cx="8713788" cy="526976"/>
          </a:xfrm>
        </p:spPr>
        <p:txBody>
          <a:bodyPr/>
          <a:lstStyle/>
          <a:p>
            <a:r>
              <a:rPr lang="en-IN" dirty="0" smtClean="0">
                <a:latin typeface="+mn-lt"/>
              </a:rPr>
              <a:t>Implementation and List of classes used.</a:t>
            </a:r>
            <a:endParaRPr lang="en-US" dirty="0">
              <a:latin typeface="+mn-lt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ADA314DF-1A1F-4760-A865-44BBDF45FAC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79512" y="980728"/>
            <a:ext cx="8713788" cy="4262846"/>
          </a:xfrm>
        </p:spPr>
        <p:txBody>
          <a:bodyPr/>
          <a:lstStyle/>
          <a:p>
            <a:pPr algn="just"/>
            <a:r>
              <a:rPr lang="en-IN" sz="2400" dirty="0" smtClean="0">
                <a:latin typeface="+mn-lt"/>
              </a:rPr>
              <a:t>Point: To create points of segments </a:t>
            </a:r>
            <a:r>
              <a:rPr lang="en-IN" sz="2400" dirty="0" smtClean="0">
                <a:latin typeface="+mn-lt"/>
              </a:rPr>
              <a:t>with x and y co-ordinates.</a:t>
            </a:r>
          </a:p>
          <a:p>
            <a:pPr algn="just"/>
            <a:endParaRPr lang="en-IN" sz="2400" dirty="0">
              <a:latin typeface="+mn-lt"/>
            </a:endParaRPr>
          </a:p>
          <a:p>
            <a:pPr algn="just"/>
            <a:r>
              <a:rPr lang="en-IN" sz="2400" dirty="0" smtClean="0">
                <a:latin typeface="+mn-lt"/>
              </a:rPr>
              <a:t>Node: It is part of acyclic graph data structure used in a problem</a:t>
            </a:r>
            <a:r>
              <a:rPr lang="en-IN" sz="2400" dirty="0" smtClean="0">
                <a:latin typeface="+mn-lt"/>
              </a:rPr>
              <a:t>, </a:t>
            </a:r>
            <a:r>
              <a:rPr lang="en-IN" sz="2400" dirty="0" smtClean="0">
                <a:latin typeface="+mn-lt"/>
              </a:rPr>
              <a:t>which are used to store </a:t>
            </a:r>
            <a:r>
              <a:rPr lang="en-IN" sz="2400" dirty="0" smtClean="0">
                <a:latin typeface="+mn-lt"/>
              </a:rPr>
              <a:t>data as a type of </a:t>
            </a:r>
            <a:r>
              <a:rPr lang="en-IN" sz="2400" dirty="0" smtClean="0">
                <a:latin typeface="+mn-lt"/>
              </a:rPr>
              <a:t>line segments, points and trapezoids.</a:t>
            </a:r>
          </a:p>
          <a:p>
            <a:pPr algn="just"/>
            <a:endParaRPr lang="en-IN" sz="2400" dirty="0" smtClean="0">
              <a:latin typeface="+mn-lt"/>
            </a:endParaRPr>
          </a:p>
          <a:p>
            <a:pPr algn="just"/>
            <a:r>
              <a:rPr lang="en-IN" sz="2400" dirty="0" smtClean="0">
                <a:latin typeface="+mn-lt"/>
              </a:rPr>
              <a:t>Graph: A data structure used to save the nodes in post-order, pre-order and in-order traverse for data retrieval. It is also used to represent the tree structure of retrieving point.</a:t>
            </a:r>
          </a:p>
          <a:p>
            <a:pPr algn="just"/>
            <a:endParaRPr lang="en-IN" sz="2400" dirty="0" smtClean="0">
              <a:latin typeface="+mn-lt"/>
            </a:endParaRPr>
          </a:p>
          <a:p>
            <a:pPr algn="just"/>
            <a:r>
              <a:rPr lang="en-IN" sz="2400" dirty="0" smtClean="0">
                <a:latin typeface="+mn-lt"/>
              </a:rPr>
              <a:t>Shape: it is used to identify the points relation to a particular segment and check the intersections of the segments. It is a final list of segments for further algorithm execution.</a:t>
            </a:r>
          </a:p>
          <a:p>
            <a:endParaRPr lang="en-IN" sz="24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1259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>
                <a:latin typeface="+mn-lt"/>
              </a:rPr>
              <a:t>Implementation</a:t>
            </a:r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521" y="1052736"/>
            <a:ext cx="856977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400" dirty="0"/>
              <a:t>Trapezoidal line: It is used to check and draw vertical extension of lines from segment end points until the closer top or bottom segments are observed</a:t>
            </a:r>
            <a:r>
              <a:rPr lang="en-IN" sz="2400" dirty="0" smtClean="0"/>
              <a:t>.</a:t>
            </a:r>
          </a:p>
          <a:p>
            <a:pPr algn="just"/>
            <a:endParaRPr lang="en-IN" sz="240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 smtClean="0"/>
              <a:t>Trapezoidal panel: It is implemented to store the formed trapezoidal panels  after the trapezoidal formation from a vertical line extensions. It stores all the points, lines and faces after the map button is clicked.</a:t>
            </a:r>
          </a:p>
          <a:p>
            <a:pPr algn="just"/>
            <a:endParaRPr lang="en-IN" sz="2400" dirty="0" smtClean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IN" sz="2400" dirty="0" smtClean="0"/>
              <a:t>Trapezoidal face : It is a </a:t>
            </a:r>
            <a:r>
              <a:rPr lang="en-IN" sz="2400" dirty="0" err="1" smtClean="0"/>
              <a:t>datastructure</a:t>
            </a:r>
            <a:r>
              <a:rPr lang="en-IN" sz="2400" dirty="0" smtClean="0"/>
              <a:t> implemented to provide an identification of the faces and its relation with respect to the objects of its neighbours.eg segment top face , segment bottom face, left point, right point, which lies in the faces like upper left face or upper right and lower left face or lower right face.</a:t>
            </a:r>
          </a:p>
        </p:txBody>
      </p:sp>
    </p:spTree>
    <p:extLst>
      <p:ext uri="{BB962C8B-B14F-4D97-AF65-F5344CB8AC3E}">
        <p14:creationId xmlns:p14="http://schemas.microsoft.com/office/powerpoint/2010/main" val="221272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="" xmlns:a16="http://schemas.microsoft.com/office/drawing/2014/main" id="{6FEEFC28-DC4F-4193-9E13-C4E155BACEF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65046" y="188640"/>
            <a:ext cx="8713788" cy="526976"/>
          </a:xfrm>
        </p:spPr>
        <p:txBody>
          <a:bodyPr/>
          <a:lstStyle/>
          <a:p>
            <a:r>
              <a:rPr lang="en-IN" dirty="0">
                <a:latin typeface="+mn-lt"/>
              </a:rPr>
              <a:t>Implementation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265046" y="1052736"/>
            <a:ext cx="8713788" cy="2894693"/>
          </a:xfrm>
        </p:spPr>
        <p:txBody>
          <a:bodyPr/>
          <a:lstStyle/>
          <a:p>
            <a:pPr algn="just"/>
            <a:r>
              <a:rPr lang="en-IN" sz="2400" dirty="0">
                <a:latin typeface="+mn-lt"/>
              </a:rPr>
              <a:t>Trapezoidal Map: it consists of “naive” approach </a:t>
            </a:r>
            <a:r>
              <a:rPr lang="en-GB" sz="2400" dirty="0" smtClean="0">
                <a:latin typeface="+mn-lt"/>
              </a:rPr>
              <a:t>Creates trapezoidal </a:t>
            </a:r>
            <a:r>
              <a:rPr lang="en-GB" sz="2400" dirty="0">
                <a:latin typeface="+mn-lt"/>
              </a:rPr>
              <a:t>maps the "naive" way. More specifically, </a:t>
            </a:r>
            <a:r>
              <a:rPr lang="en-GB" sz="2400" dirty="0" smtClean="0">
                <a:latin typeface="+mn-lt"/>
              </a:rPr>
              <a:t>this function </a:t>
            </a:r>
            <a:r>
              <a:rPr lang="en-GB" sz="2400" dirty="0">
                <a:latin typeface="+mn-lt"/>
              </a:rPr>
              <a:t>iterates through each shape, and each point of each </a:t>
            </a:r>
            <a:r>
              <a:rPr lang="en-GB" sz="2400" dirty="0" smtClean="0">
                <a:latin typeface="+mn-lt"/>
              </a:rPr>
              <a:t>shape,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GB" sz="2400" dirty="0" smtClean="0">
                <a:latin typeface="+mn-lt"/>
              </a:rPr>
              <a:t>creating </a:t>
            </a:r>
            <a:r>
              <a:rPr lang="en-GB" sz="2400" dirty="0">
                <a:latin typeface="+mn-lt"/>
              </a:rPr>
              <a:t>a </a:t>
            </a:r>
            <a:r>
              <a:rPr lang="en-GB" sz="2400" dirty="0" smtClean="0">
                <a:latin typeface="+mn-lt"/>
              </a:rPr>
              <a:t>Trapezoid Line </a:t>
            </a:r>
            <a:r>
              <a:rPr lang="en-GB" sz="2400" dirty="0">
                <a:latin typeface="+mn-lt"/>
              </a:rPr>
              <a:t>for each point with an initially long </a:t>
            </a:r>
            <a:r>
              <a:rPr lang="en-GB" sz="2400" dirty="0" smtClean="0">
                <a:latin typeface="+mn-lt"/>
              </a:rPr>
              <a:t>length. Then</a:t>
            </a:r>
            <a:r>
              <a:rPr lang="en-GB" sz="2400" dirty="0">
                <a:latin typeface="+mn-lt"/>
              </a:rPr>
              <a:t>, this length is minimized over all the x intersections for above </a:t>
            </a:r>
            <a:r>
              <a:rPr lang="en-GB" sz="2400" dirty="0" smtClean="0">
                <a:latin typeface="+mn-lt"/>
              </a:rPr>
              <a:t>the point</a:t>
            </a:r>
            <a:r>
              <a:rPr lang="en-GB" sz="2400" dirty="0">
                <a:latin typeface="+mn-lt"/>
              </a:rPr>
              <a:t>. This is repeated for all the lines below the point</a:t>
            </a:r>
            <a:r>
              <a:rPr lang="en-GB" sz="2400" dirty="0" smtClean="0">
                <a:latin typeface="+mn-lt"/>
              </a:rPr>
              <a:t>.</a:t>
            </a:r>
          </a:p>
          <a:p>
            <a:pPr algn="just"/>
            <a:r>
              <a:rPr lang="en-GB" sz="2400" dirty="0" err="1" smtClean="0">
                <a:latin typeface="+mn-lt"/>
              </a:rPr>
              <a:t>TrapezoidalMapDriver</a:t>
            </a:r>
            <a:r>
              <a:rPr lang="en-GB" sz="2400" dirty="0" smtClean="0">
                <a:latin typeface="+mn-lt"/>
              </a:rPr>
              <a:t>: It is a driver class, which mainly consists GUI implementation like buttons, frame,  panels etc. and a main class to execute all the  methods for Trapezoidal panel formations, and store and retrieve data from tree structure.</a:t>
            </a:r>
            <a:endParaRPr lang="en-IN" sz="2400" dirty="0">
              <a:latin typeface="+mn-lt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421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>
                <a:latin typeface="+mn-lt"/>
              </a:rPr>
              <a:t>Time Complexity </a:t>
            </a:r>
            <a:endParaRPr lang="en-US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/>
          </p:nvPr>
        </p:nvSpPr>
        <p:spPr>
          <a:xfrm>
            <a:off x="179512" y="681844"/>
            <a:ext cx="8713788" cy="4262846"/>
          </a:xfrm>
        </p:spPr>
        <p:txBody>
          <a:bodyPr/>
          <a:lstStyle/>
          <a:p>
            <a:endParaRPr lang="en-IN" dirty="0">
              <a:latin typeface="+mn-lt"/>
            </a:endParaRPr>
          </a:p>
          <a:p>
            <a:r>
              <a:rPr lang="en-GB" sz="2400" dirty="0">
                <a:latin typeface="+mn-lt"/>
              </a:rPr>
              <a:t>Given a planar subdivision defined by a set </a:t>
            </a:r>
            <a:r>
              <a:rPr lang="en-GB" sz="2400" b="1" dirty="0" smtClean="0">
                <a:latin typeface="+mn-lt"/>
              </a:rPr>
              <a:t>shapes </a:t>
            </a:r>
            <a:r>
              <a:rPr lang="en-GB" sz="2400" dirty="0" smtClean="0">
                <a:latin typeface="+mn-lt"/>
              </a:rPr>
              <a:t>of </a:t>
            </a:r>
            <a:r>
              <a:rPr lang="en-GB" sz="2400" i="1" dirty="0" smtClean="0">
                <a:latin typeface="+mn-lt"/>
              </a:rPr>
              <a:t>n </a:t>
            </a:r>
            <a:r>
              <a:rPr lang="en-GB" sz="2400" dirty="0" smtClean="0">
                <a:latin typeface="+mn-lt"/>
              </a:rPr>
              <a:t>non-crossing </a:t>
            </a:r>
            <a:r>
              <a:rPr lang="en-GB" sz="2400" dirty="0">
                <a:latin typeface="+mn-lt"/>
              </a:rPr>
              <a:t>line segments in the plane</a:t>
            </a:r>
          </a:p>
          <a:p>
            <a:r>
              <a:rPr lang="en-GB" sz="2400" dirty="0" smtClean="0">
                <a:latin typeface="+mn-lt"/>
              </a:rPr>
              <a:t>Creating </a:t>
            </a:r>
            <a:r>
              <a:rPr lang="en-GB" sz="2400" dirty="0">
                <a:latin typeface="+mn-lt"/>
              </a:rPr>
              <a:t>the search structure </a:t>
            </a:r>
            <a:r>
              <a:rPr lang="en-GB" sz="2400" b="1" dirty="0" smtClean="0">
                <a:latin typeface="+mn-lt"/>
              </a:rPr>
              <a:t>Graph</a:t>
            </a:r>
            <a:r>
              <a:rPr lang="en-GB" sz="2400" dirty="0" smtClean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for planar point location queries in O(</a:t>
            </a:r>
            <a:r>
              <a:rPr lang="en-GB" sz="2400" i="1" dirty="0" err="1">
                <a:latin typeface="+mn-lt"/>
              </a:rPr>
              <a:t>n</a:t>
            </a:r>
            <a:r>
              <a:rPr lang="en-GB" sz="2400" dirty="0" err="1">
                <a:latin typeface="+mn-lt"/>
              </a:rPr>
              <a:t>log</a:t>
            </a:r>
            <a:r>
              <a:rPr lang="en-GB" sz="2400" dirty="0">
                <a:latin typeface="+mn-lt"/>
              </a:rPr>
              <a:t> </a:t>
            </a:r>
            <a:r>
              <a:rPr lang="en-GB" sz="2400" i="1" dirty="0">
                <a:latin typeface="+mn-lt"/>
              </a:rPr>
              <a:t>n</a:t>
            </a:r>
            <a:r>
              <a:rPr lang="en-GB" sz="2400" dirty="0">
                <a:latin typeface="+mn-lt"/>
              </a:rPr>
              <a:t>) expected time</a:t>
            </a:r>
          </a:p>
          <a:p>
            <a:r>
              <a:rPr lang="en-GB" sz="2400" dirty="0" smtClean="0">
                <a:latin typeface="+mn-lt"/>
              </a:rPr>
              <a:t>The </a:t>
            </a:r>
            <a:r>
              <a:rPr lang="en-GB" sz="2400" dirty="0">
                <a:latin typeface="+mn-lt"/>
              </a:rPr>
              <a:t>search structure </a:t>
            </a:r>
            <a:r>
              <a:rPr lang="en-GB" sz="2400" b="1" dirty="0" smtClean="0">
                <a:latin typeface="+mn-lt"/>
              </a:rPr>
              <a:t>Graph</a:t>
            </a:r>
            <a:r>
              <a:rPr lang="en-GB" sz="2400" dirty="0" smtClean="0">
                <a:latin typeface="+mn-lt"/>
              </a:rPr>
              <a:t> </a:t>
            </a:r>
            <a:r>
              <a:rPr lang="en-GB" sz="2400" dirty="0">
                <a:latin typeface="+mn-lt"/>
              </a:rPr>
              <a:t>uses O(</a:t>
            </a:r>
            <a:r>
              <a:rPr lang="en-GB" sz="2400" i="1" dirty="0">
                <a:latin typeface="+mn-lt"/>
              </a:rPr>
              <a:t>n</a:t>
            </a:r>
            <a:r>
              <a:rPr lang="en-GB" sz="2400" dirty="0">
                <a:latin typeface="+mn-lt"/>
              </a:rPr>
              <a:t>) expected storage</a:t>
            </a:r>
          </a:p>
          <a:p>
            <a:r>
              <a:rPr lang="en-GB" sz="2400" dirty="0" smtClean="0">
                <a:latin typeface="+mn-lt"/>
              </a:rPr>
              <a:t>The </a:t>
            </a:r>
            <a:r>
              <a:rPr lang="en-GB" sz="2400" dirty="0">
                <a:latin typeface="+mn-lt"/>
              </a:rPr>
              <a:t>expected query time is O(log </a:t>
            </a:r>
            <a:r>
              <a:rPr lang="en-GB" sz="2400" i="1" dirty="0">
                <a:latin typeface="+mn-lt"/>
              </a:rPr>
              <a:t>n</a:t>
            </a:r>
            <a:r>
              <a:rPr lang="en-GB" sz="2400" dirty="0">
                <a:latin typeface="+mn-lt"/>
              </a:rPr>
              <a:t>)</a:t>
            </a:r>
          </a:p>
          <a:p>
            <a:endParaRPr lang="en-IN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6084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IN" dirty="0" smtClean="0">
                <a:latin typeface="+mn-lt"/>
              </a:rPr>
              <a:t>Software Demonstration</a:t>
            </a:r>
            <a:endParaRPr lang="en-US" dirty="0">
              <a:latin typeface="+mn-lt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sz="quarter" idx="12"/>
          </p:nvPr>
        </p:nvSpPr>
        <p:spPr bwMode="auto">
          <a:xfrm>
            <a:off x="179512" y="908720"/>
            <a:ext cx="8640960" cy="51706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solidFill>
                  <a:srgbClr val="24292E"/>
                </a:solidFill>
                <a:latin typeface="+mn-lt"/>
              </a:rPr>
              <a:t>Tapping the left mouse catch will include the primary purpose of a line portion. A subsequent snap will include the second purpose of a line fragment. No check is made to decide whether the line sections made cross one another, so the outcomes will be untrustworthy if there are meeting lines</a:t>
            </a:r>
            <a:r>
              <a:rPr lang="en-GB" sz="2400" dirty="0" smtClean="0">
                <a:solidFill>
                  <a:srgbClr val="24292E"/>
                </a:solidFill>
                <a:latin typeface="+mn-lt"/>
              </a:rPr>
              <a:t>.</a:t>
            </a: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GB" sz="2400" dirty="0" smtClean="0">
              <a:solidFill>
                <a:srgbClr val="24292E"/>
              </a:solidFill>
              <a:latin typeface="+mn-lt"/>
            </a:endParaRPr>
          </a:p>
          <a:p>
            <a:pPr algn="ju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GB" sz="2400" dirty="0">
                <a:solidFill>
                  <a:srgbClr val="24292E"/>
                </a:solidFill>
                <a:latin typeface="+mn-lt"/>
              </a:rPr>
              <a:t>The trapezoidal guide will be shown utilizing blue lines when the </a:t>
            </a:r>
            <a:r>
              <a:rPr lang="en-GB" sz="2400" dirty="0" smtClean="0">
                <a:solidFill>
                  <a:srgbClr val="24292E"/>
                </a:solidFill>
                <a:latin typeface="+mn-lt"/>
              </a:rPr>
              <a:t>“Map" 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button is clicked. Given the </a:t>
            </a:r>
            <a:r>
              <a:rPr lang="en-GB" sz="2400" dirty="0" err="1">
                <a:solidFill>
                  <a:srgbClr val="24292E"/>
                </a:solidFill>
                <a:latin typeface="+mn-lt"/>
              </a:rPr>
              <a:t>derth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 of good diagram representation apparatuses for Java that will interoperate with the one of a kind information structures utilized here, the hunt tree yield is provided on the order line in </a:t>
            </a:r>
            <a:r>
              <a:rPr lang="en-GB" sz="2400" dirty="0" err="1">
                <a:solidFill>
                  <a:srgbClr val="24292E"/>
                </a:solidFill>
                <a:latin typeface="+mn-lt"/>
              </a:rPr>
              <a:t>preorder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, </a:t>
            </a:r>
            <a:r>
              <a:rPr lang="en-GB" sz="2400" dirty="0" err="1">
                <a:solidFill>
                  <a:srgbClr val="24292E"/>
                </a:solidFill>
                <a:latin typeface="+mn-lt"/>
              </a:rPr>
              <a:t>inorder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, and postfix request. The hubs are marked </a:t>
            </a:r>
            <a:r>
              <a:rPr lang="en-GB" sz="2400" dirty="0" smtClean="0">
                <a:solidFill>
                  <a:srgbClr val="24292E"/>
                </a:solidFill>
                <a:latin typeface="+mn-lt"/>
              </a:rPr>
              <a:t>co-ordinates 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(for focuses</a:t>
            </a:r>
            <a:r>
              <a:rPr lang="en-GB" sz="2400" dirty="0" smtClean="0">
                <a:solidFill>
                  <a:srgbClr val="24292E"/>
                </a:solidFill>
                <a:latin typeface="+mn-lt"/>
              </a:rPr>
              <a:t>),Border (for </a:t>
            </a:r>
            <a:r>
              <a:rPr lang="en-GB" sz="2400" dirty="0">
                <a:solidFill>
                  <a:srgbClr val="24292E"/>
                </a:solidFill>
                <a:latin typeface="+mn-lt"/>
              </a:rPr>
              <a:t>sections), and T (for trapezoid), with files and additionally facilitates for each structure following the letter</a:t>
            </a:r>
            <a:r>
              <a:rPr lang="en-GB" sz="2400" dirty="0" smtClean="0">
                <a:solidFill>
                  <a:srgbClr val="24292E"/>
                </a:solidFill>
                <a:latin typeface="+mn-lt"/>
              </a:rPr>
              <a:t>.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rgbClr val="24292E"/>
              </a:solidFill>
              <a:effectLst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76048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-Times New Roman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2804</TotalTime>
  <Words>923</Words>
  <Application>Microsoft Office PowerPoint</Application>
  <PresentationFormat>On-screen Show (4:3)</PresentationFormat>
  <Paragraphs>56</Paragraphs>
  <Slides>12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Linotype Syntax Com</vt:lpstr>
      <vt:lpstr>Times New Roman</vt:lpstr>
      <vt:lpstr>ＭＳ Ｐゴシック</vt:lpstr>
      <vt:lpstr>Arial</vt:lpstr>
      <vt:lpstr>Wingdings</vt:lpstr>
      <vt:lpstr>SFMono-Regular</vt:lpstr>
      <vt:lpstr>Linotype Syntax Com Regular</vt:lpstr>
      <vt:lpstr>Calibri</vt:lpstr>
      <vt:lpstr>Larissa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BUW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Kay Smarsly</dc:creator>
  <cp:lastModifiedBy>shareef mohammed</cp:lastModifiedBy>
  <cp:revision>714</cp:revision>
  <cp:lastPrinted>2016-02-12T12:12:53Z</cp:lastPrinted>
  <dcterms:created xsi:type="dcterms:W3CDTF">2014-06-02T08:08:25Z</dcterms:created>
  <dcterms:modified xsi:type="dcterms:W3CDTF">2020-05-03T15:52:18Z</dcterms:modified>
</cp:coreProperties>
</file>

<file path=docProps/thumbnail.jpeg>
</file>